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717" r:id="rId2"/>
    <p:sldMasterId id="2147483729" r:id="rId3"/>
  </p:sldMasterIdLst>
  <p:notesMasterIdLst>
    <p:notesMasterId r:id="rId23"/>
  </p:notesMasterIdLst>
  <p:sldIdLst>
    <p:sldId id="299" r:id="rId4"/>
    <p:sldId id="260" r:id="rId5"/>
    <p:sldId id="261" r:id="rId6"/>
    <p:sldId id="297" r:id="rId7"/>
    <p:sldId id="298" r:id="rId8"/>
    <p:sldId id="262" r:id="rId9"/>
    <p:sldId id="263" r:id="rId10"/>
    <p:sldId id="286" r:id="rId11"/>
    <p:sldId id="269" r:id="rId12"/>
    <p:sldId id="290" r:id="rId13"/>
    <p:sldId id="300" r:id="rId14"/>
    <p:sldId id="295" r:id="rId15"/>
    <p:sldId id="296" r:id="rId16"/>
    <p:sldId id="301" r:id="rId17"/>
    <p:sldId id="273" r:id="rId18"/>
    <p:sldId id="302" r:id="rId19"/>
    <p:sldId id="276" r:id="rId20"/>
    <p:sldId id="279" r:id="rId21"/>
    <p:sldId id="288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NI-Fato" pitchFamily="2" charset="0"/>
      <p:bold r:id="rId28"/>
    </p:embeddedFont>
    <p:embeddedFont>
      <p:font typeface="Montserrat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Karla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A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085" autoAdjust="0"/>
  </p:normalViewPr>
  <p:slideViewPr>
    <p:cSldViewPr>
      <p:cViewPr varScale="1">
        <p:scale>
          <a:sx n="89" d="100"/>
          <a:sy n="89" d="100"/>
        </p:scale>
        <p:origin x="-75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652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33" y="-9671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4" y="-9671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45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E725F47F-28F0-4324-BA1C-D2F99C1F4EBE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53ABD966-6364-4AB2-84B6-EF1BAE77C6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F5DD9-2C52-442D-92E2-8072C0C3D7CD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1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1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67925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022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28794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3849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26641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731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33953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34244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4948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0"/>
            <a:ext cx="27432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5819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8" y="-10435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27/09/2021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8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extLst/>
          </a:lstStyle>
          <a:p>
            <a:fld id="{E725F47F-28F0-4324-BA1C-D2F99C1F4EBE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BD966-6364-4AB2-84B6-EF1BAE77C6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79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85" r:id="rId8"/>
    <p:sldLayoutId id="2147483704" r:id="rId9"/>
    <p:sldLayoutId id="214748374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27/09/2021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4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09CD-DD91-472C-A64C-038602F247A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86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719ECB4-E06D-4F4A-8B15-2A8A99029E83}"/>
              </a:ext>
            </a:extLst>
          </p:cNvPr>
          <p:cNvGrpSpPr/>
          <p:nvPr/>
        </p:nvGrpSpPr>
        <p:grpSpPr>
          <a:xfrm>
            <a:off x="0" y="266433"/>
            <a:ext cx="2060766" cy="614596"/>
            <a:chOff x="-338336" y="673576"/>
            <a:chExt cx="3981157" cy="1392701"/>
          </a:xfrm>
        </p:grpSpPr>
        <p:sp>
          <p:nvSpPr>
            <p:cNvPr id="6" name="Flowchart: Terminator 5">
              <a:extLst>
                <a:ext uri="{FF2B5EF4-FFF2-40B4-BE49-F238E27FC236}">
                  <a16:creationId xmlns="" xmlns:a16="http://schemas.microsoft.com/office/drawing/2014/main" id="{B954EE71-168D-4958-8659-6E8E2457AF43}"/>
                </a:ext>
              </a:extLst>
            </p:cNvPr>
            <p:cNvSpPr/>
            <p:nvPr/>
          </p:nvSpPr>
          <p:spPr>
            <a:xfrm>
              <a:off x="-338336" y="673576"/>
              <a:ext cx="3981157" cy="1392701"/>
            </a:xfrm>
            <a:prstGeom prst="flowChartTerminator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0F86795-E90F-4301-9A22-F267D5A5A81F}"/>
                </a:ext>
              </a:extLst>
            </p:cNvPr>
            <p:cNvSpPr txBox="1"/>
            <p:nvPr/>
          </p:nvSpPr>
          <p:spPr>
            <a:xfrm>
              <a:off x="196952" y="815929"/>
              <a:ext cx="3390314" cy="115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endParaRPr lang="en-US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95EC75-3A5A-48F8-BD13-C3BEA7A65A75}"/>
              </a:ext>
            </a:extLst>
          </p:cNvPr>
          <p:cNvSpPr txBox="1"/>
          <p:nvPr/>
        </p:nvSpPr>
        <p:spPr>
          <a:xfrm>
            <a:off x="2149912" y="335005"/>
            <a:ext cx="71249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BIEÅU DIEÃN THOÂNG TIN TRONG MAÙY TÍNH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93FA40-32EC-4A8E-899A-4C0B92EE3D54}"/>
              </a:ext>
            </a:extLst>
          </p:cNvPr>
          <p:cNvSpPr txBox="1"/>
          <p:nvPr/>
        </p:nvSpPr>
        <p:spPr>
          <a:xfrm>
            <a:off x="2149920" y="1273547"/>
            <a:ext cx="645355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VNI-Fato" pitchFamily="2" charset="0"/>
                <a:cs typeface="Times New Roman" panose="02020603050405020304" pitchFamily="18" charset="0"/>
              </a:rPr>
              <a:t>BIEÅU DIEÃN VAÊN BAÛN, HÌNH AÛNH, AÂM THANH TRONG MAÙY TÍNH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291C7CA-62C7-42EC-95FF-9B9D020D1D67}"/>
              </a:ext>
            </a:extLst>
          </p:cNvPr>
          <p:cNvSpPr txBox="1"/>
          <p:nvPr/>
        </p:nvSpPr>
        <p:spPr>
          <a:xfrm>
            <a:off x="541922" y="1611116"/>
            <a:ext cx="1320422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3163AC-F418-48BC-ACFC-8D90C7CE3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39" y="2634493"/>
            <a:ext cx="2679592" cy="176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470265" y="1273546"/>
            <a:ext cx="1491280" cy="894522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ông ty thiết kế phần mềm chuyên nghiệp cần những yếu tố gì?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2503846"/>
            <a:ext cx="2149913" cy="18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66749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dirty="0" smtClean="0">
                <a:sym typeface="Wingdings"/>
              </a:rPr>
              <a:t> </a:t>
            </a:r>
            <a:r>
              <a:rPr lang="nl-NL" sz="2800" dirty="0" smtClean="0"/>
              <a:t>Kí </a:t>
            </a:r>
            <a:r>
              <a:rPr lang="nl-NL" sz="2800" dirty="0"/>
              <a:t>tự là tên gọi chung cho chữ cái, chữ số, dấu cách, dấu chính tả, kí hiệu khác</a:t>
            </a:r>
            <a:r>
              <a:rPr lang="nl-NL" sz="2800" dirty="0" smtClean="0"/>
              <a:t>...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nl-NL" sz="2800" b="1" dirty="0">
                <a:sym typeface="Wingdings"/>
              </a:rPr>
              <a:t></a:t>
            </a:r>
            <a:r>
              <a:rPr lang="nl-NL" sz="2800" dirty="0" smtClean="0"/>
              <a:t> Mỗi </a:t>
            </a:r>
            <a:r>
              <a:rPr lang="nl-NL" sz="2800" dirty="0"/>
              <a:t>kí tự được biểu diễn bằng  một dãy bit tương ứng xác định, mỗi văn bản được biểu diễn bằng một dãy bit</a:t>
            </a:r>
            <a:r>
              <a:rPr lang="nl-NL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360" y="3867150"/>
            <a:ext cx="70748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nl-NL" sz="800" b="1" dirty="0" smtClean="0">
              <a:solidFill>
                <a:srgbClr val="002060"/>
              </a:solidFill>
            </a:endParaRPr>
          </a:p>
          <a:p>
            <a:pPr algn="just"/>
            <a:r>
              <a:rPr lang="nl-NL" sz="2800" b="1" dirty="0">
                <a:solidFill>
                  <a:srgbClr val="FF0000"/>
                </a:solidFill>
                <a:sym typeface="Wingdings"/>
              </a:rPr>
              <a:t></a:t>
            </a:r>
            <a:r>
              <a:rPr lang="nl-NL" sz="2400" b="1" dirty="0" smtClean="0">
                <a:solidFill>
                  <a:srgbClr val="002060"/>
                </a:solidFill>
              </a:rPr>
              <a:t> </a:t>
            </a:r>
            <a:r>
              <a:rPr lang="nl-NL" sz="2400" b="1" dirty="0">
                <a:solidFill>
                  <a:srgbClr val="002060"/>
                </a:solidFill>
              </a:rPr>
              <a:t>Ví dụ</a:t>
            </a:r>
            <a:r>
              <a:rPr lang="nl-NL" sz="2400" b="1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    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      </a:t>
            </a:r>
            <a:r>
              <a:rPr lang="en-US" sz="2200" b="1" dirty="0" smtClean="0">
                <a:solidFill>
                  <a:srgbClr val="002060"/>
                </a:solidFill>
              </a:rPr>
              <a:t>CAFE 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 01000011 01000001 01000110 01000101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5" name="Google Shape;155;p21"/>
          <p:cNvSpPr txBox="1">
            <a:spLocks noGrp="1"/>
          </p:cNvSpPr>
          <p:nvPr>
            <p:ph type="title"/>
          </p:nvPr>
        </p:nvSpPr>
        <p:spPr>
          <a:xfrm>
            <a:off x="336990" y="209550"/>
            <a:ext cx="8534392" cy="514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Biểu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diễn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chữ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cái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văn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bản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trong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tính</a:t>
            </a:r>
            <a:endParaRPr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164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771605" y="21889"/>
            <a:ext cx="5476795" cy="788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Quan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sát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bản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chứa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?</a:t>
            </a:r>
            <a:endParaRPr sz="20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7976" y="144942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" y="819150"/>
            <a:ext cx="7019363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5818" y="140322"/>
            <a:ext cx="21467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Văn bản chứa các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hình ảnh, chữ cái,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chữ số, dấu cách,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   kí hiệu khác…</a:t>
            </a:r>
            <a:endParaRPr lang="en-US" sz="180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61018" y="1340651"/>
            <a:ext cx="935182" cy="10786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91400" y="1880000"/>
            <a:ext cx="19612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Mỗi </a:t>
            </a:r>
            <a:r>
              <a:rPr lang="en-US" sz="1800">
                <a:solidFill>
                  <a:srgbClr val="002060"/>
                </a:solidFill>
                <a:latin typeface="+mj-lt"/>
              </a:rPr>
              <a:t>văn bản </a:t>
            </a:r>
            <a:endParaRPr lang="en-US" sz="180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được </a:t>
            </a:r>
            <a:r>
              <a:rPr lang="en-US" sz="1800">
                <a:solidFill>
                  <a:srgbClr val="002060"/>
                </a:solidFill>
                <a:latin typeface="+mj-lt"/>
              </a:rPr>
              <a:t>biểu diễn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  <a:latin typeface="+mj-lt"/>
              </a:rPr>
              <a:t>bằng một </a:t>
            </a:r>
            <a:endParaRPr lang="en-US" sz="180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dãy </a:t>
            </a:r>
            <a:r>
              <a:rPr lang="en-US" sz="1800">
                <a:solidFill>
                  <a:srgbClr val="002060"/>
                </a:solidFill>
                <a:latin typeface="+mj-lt"/>
              </a:rPr>
              <a:t>bit.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8086" y="67677"/>
            <a:ext cx="673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hóa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ảnh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âm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thanh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hought Bubble: Cloud 13">
            <a:extLst>
              <a:ext uri="{FF2B5EF4-FFF2-40B4-BE49-F238E27FC236}">
                <a16:creationId xmlns="" xmlns:a16="http://schemas.microsoft.com/office/drawing/2014/main" id="{A1B5DB8E-C5CC-4CB5-8B65-9B29A3CFD079}"/>
              </a:ext>
            </a:extLst>
          </p:cNvPr>
          <p:cNvSpPr/>
          <p:nvPr/>
        </p:nvSpPr>
        <p:spPr>
          <a:xfrm>
            <a:off x="609600" y="819153"/>
            <a:ext cx="8077200" cy="3930701"/>
          </a:xfrm>
          <a:prstGeom prst="cloudCallout">
            <a:avLst>
              <a:gd name="adj1" fmla="val -61078"/>
              <a:gd name="adj2" fmla="val 45350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6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24" y="2433708"/>
            <a:ext cx="1620994" cy="1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00" y="2433712"/>
            <a:ext cx="1486278" cy="13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44" y="1326573"/>
            <a:ext cx="1620994" cy="12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8" y="1373812"/>
            <a:ext cx="1579033" cy="12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08" y="1980579"/>
            <a:ext cx="1411192" cy="9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520833" y="-1696"/>
            <a:ext cx="10168205" cy="1018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endParaRPr lang="vi-VN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vi-VN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699" y="811795"/>
            <a:ext cx="28158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FF0000"/>
                </a:solidFill>
                <a:latin typeface="+mj-lt"/>
              </a:rPr>
              <a:t>Là việc chuyển đoạn âm thanh thành dãy bit. Kết quả số hóa một đoạn âm thanh là một “âm thanh số”.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8" y="2952754"/>
            <a:ext cx="282297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+mj-lt"/>
              </a:rPr>
              <a:t>Là việc chuyển văn bản thành dãy bit. Văn bản số - kết quả số hóa của một văn bản.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830" y="2838811"/>
            <a:ext cx="260337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FF0000"/>
                </a:solidFill>
                <a:latin typeface="+mj-lt"/>
              </a:rPr>
              <a:t>Là việc chuyển dữ liệu thành dãy bit. Tức là dãy các kí hiệu “0” và “1” liên tiếp để máy tính có thể xử lí. 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900" y="1211952"/>
            <a:ext cx="24511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bit.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583084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88;p41"/>
          <p:cNvGrpSpPr/>
          <p:nvPr/>
        </p:nvGrpSpPr>
        <p:grpSpPr>
          <a:xfrm>
            <a:off x="36538" y="3266830"/>
            <a:ext cx="366458" cy="366437"/>
            <a:chOff x="1923675" y="1633650"/>
            <a:chExt cx="436000" cy="435975"/>
          </a:xfrm>
        </p:grpSpPr>
        <p:sp>
          <p:nvSpPr>
            <p:cNvPr id="11" name="Google Shape;489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12" name="Google Shape;490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13" name="Google Shape;491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14" name="Google Shape;492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15" name="Google Shape;493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16" name="Google Shape;494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8163" y="2939362"/>
            <a:ext cx="8735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tx1"/>
                </a:solidFill>
              </a:rPr>
              <a:t>Số </a:t>
            </a:r>
            <a:r>
              <a:rPr lang="nl-NL" sz="2400" i="1" dirty="0">
                <a:solidFill>
                  <a:schemeClr val="tx1"/>
                </a:solidFill>
              </a:rPr>
              <a:t>hóa âm thanh là việc chuyển đoạn âm thanh thành dãy bit. </a:t>
            </a:r>
            <a:endParaRPr lang="nl-NL" sz="24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tx1"/>
                </a:solidFill>
              </a:rPr>
              <a:t>Kết </a:t>
            </a:r>
            <a:r>
              <a:rPr lang="nl-NL" sz="2400" i="1" dirty="0">
                <a:solidFill>
                  <a:schemeClr val="tx1"/>
                </a:solidFill>
              </a:rPr>
              <a:t>quả số hóa của một đoạn âm thanh là “âm thanh số”.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04" y="1523981"/>
            <a:ext cx="8206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tx1"/>
                </a:solidFill>
              </a:rPr>
              <a:t>Số </a:t>
            </a:r>
            <a:r>
              <a:rPr lang="nl-NL" sz="2400" i="1" dirty="0">
                <a:solidFill>
                  <a:schemeClr val="tx1"/>
                </a:solidFill>
              </a:rPr>
              <a:t>hóa hình ảnh là việc chuyển hình ảnh thành dãy bit. </a:t>
            </a:r>
            <a:endParaRPr lang="nl-NL" sz="24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 i="1" dirty="0" smtClean="0">
                <a:solidFill>
                  <a:schemeClr val="tx1"/>
                </a:solidFill>
              </a:rPr>
              <a:t>Kết </a:t>
            </a:r>
            <a:r>
              <a:rPr lang="nl-NL" sz="2400" i="1" dirty="0">
                <a:solidFill>
                  <a:schemeClr val="tx1"/>
                </a:solidFill>
              </a:rPr>
              <a:t>quả số hóa </a:t>
            </a:r>
            <a:r>
              <a:rPr lang="nl-NL" sz="2400" i="1" dirty="0" smtClean="0">
                <a:solidFill>
                  <a:schemeClr val="tx1"/>
                </a:solidFill>
              </a:rPr>
              <a:t>một </a:t>
            </a:r>
            <a:r>
              <a:rPr lang="nl-NL" sz="2400" i="1" dirty="0">
                <a:solidFill>
                  <a:schemeClr val="tx1"/>
                </a:solidFill>
              </a:rPr>
              <a:t>hình ảnh là “hình ảnh số”.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534" y="796812"/>
            <a:ext cx="740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tx1"/>
                </a:solidFill>
              </a:rPr>
              <a:t>Số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hóa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văn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bản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là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việc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chuyển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văn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bản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thành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dãy</a:t>
            </a:r>
            <a:r>
              <a:rPr lang="en-US" sz="2400" i="1" dirty="0" smtClean="0">
                <a:solidFill>
                  <a:schemeClr val="tx1"/>
                </a:solidFill>
              </a:rPr>
              <a:t> bit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27" name="Google Shape;488;p41"/>
          <p:cNvGrpSpPr/>
          <p:nvPr/>
        </p:nvGrpSpPr>
        <p:grpSpPr>
          <a:xfrm>
            <a:off x="257713" y="880400"/>
            <a:ext cx="366458" cy="366437"/>
            <a:chOff x="1923675" y="1633650"/>
            <a:chExt cx="436000" cy="435975"/>
          </a:xfrm>
        </p:grpSpPr>
        <p:sp>
          <p:nvSpPr>
            <p:cNvPr id="28" name="Google Shape;489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29" name="Google Shape;490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30" name="Google Shape;491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31" name="Google Shape;492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32" name="Google Shape;493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33" name="Google Shape;494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68086" y="67677"/>
            <a:ext cx="673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hóa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ảnh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âm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thanh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58" name="Google Shape;488;p41"/>
          <p:cNvGrpSpPr/>
          <p:nvPr/>
        </p:nvGrpSpPr>
        <p:grpSpPr>
          <a:xfrm>
            <a:off x="166942" y="1874571"/>
            <a:ext cx="366458" cy="366437"/>
            <a:chOff x="1923675" y="1633650"/>
            <a:chExt cx="436000" cy="435975"/>
          </a:xfrm>
        </p:grpSpPr>
        <p:sp>
          <p:nvSpPr>
            <p:cNvPr id="59" name="Google Shape;489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0" name="Google Shape;490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1" name="Google Shape;491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2" name="Google Shape;492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3" name="Google Shape;493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4" name="Google Shape;494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44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228600" y="4171950"/>
            <a:ext cx="22859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rgbClr val="002060"/>
                </a:solidFill>
                <a:latin typeface="+mj-lt"/>
              </a:rPr>
              <a:t>Hoạt động 2</a:t>
            </a:r>
            <a:endParaRPr sz="22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533408" y="3246781"/>
            <a:ext cx="1078977" cy="7700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14995"/>
              </p:ext>
            </p:extLst>
          </p:nvPr>
        </p:nvGraphicFramePr>
        <p:xfrm>
          <a:off x="3657600" y="285750"/>
          <a:ext cx="4267200" cy="1559560"/>
        </p:xfrm>
        <a:graphic>
          <a:graphicData uri="http://schemas.openxmlformats.org/drawingml/2006/table">
            <a:tbl>
              <a:tblPr firstRow="1" bandRow="1">
                <a:tableStyleId>{D865D8D3-B530-45FD-9884-5154ED4EB1AE}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2073792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Hãy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thay</a:t>
            </a:r>
            <a:r>
              <a:rPr lang="en-US" sz="2000" dirty="0" smtClean="0">
                <a:solidFill>
                  <a:schemeClr val="bg1"/>
                </a:solidFill>
              </a:rPr>
              <a:t> ô </a:t>
            </a:r>
            <a:r>
              <a:rPr lang="en-US" sz="2000" dirty="0" err="1" smtClean="0">
                <a:solidFill>
                  <a:schemeClr val="bg1"/>
                </a:solidFill>
              </a:rPr>
              <a:t>màu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hiệu</a:t>
            </a:r>
            <a:r>
              <a:rPr lang="en-US" sz="2000" dirty="0" smtClean="0">
                <a:solidFill>
                  <a:schemeClr val="bg1"/>
                </a:solidFill>
              </a:rPr>
              <a:t> “1”, ô </a:t>
            </a:r>
            <a:r>
              <a:rPr lang="en-US" sz="2000" dirty="0" err="1" smtClean="0">
                <a:solidFill>
                  <a:schemeClr val="bg1"/>
                </a:solidFill>
              </a:rPr>
              <a:t>màu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trắng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hiệu</a:t>
            </a:r>
            <a:r>
              <a:rPr lang="en-US" sz="2000" dirty="0" smtClean="0">
                <a:solidFill>
                  <a:schemeClr val="bg1"/>
                </a:solidFill>
              </a:rPr>
              <a:t> “0”, </a:t>
            </a:r>
            <a:r>
              <a:rPr lang="en-US" sz="2000" dirty="0" err="1" smtClean="0">
                <a:solidFill>
                  <a:schemeClr val="bg1"/>
                </a:solidFill>
              </a:rPr>
              <a:t>xếp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tiếp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theo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trái</a:t>
            </a:r>
            <a:r>
              <a:rPr lang="en-US" sz="2000" dirty="0" smtClean="0">
                <a:solidFill>
                  <a:schemeClr val="bg1"/>
                </a:solidFill>
              </a:rPr>
              <a:t> sang </a:t>
            </a:r>
            <a:r>
              <a:rPr lang="en-US" sz="2000" dirty="0" err="1" smtClean="0">
                <a:solidFill>
                  <a:schemeClr val="bg1"/>
                </a:solidFill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xuống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dưới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Kết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quả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gì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0963" y="3621038"/>
            <a:ext cx="1884308" cy="1261884"/>
            <a:chOff x="3429000" y="3621038"/>
            <a:chExt cx="1884308" cy="1261884"/>
          </a:xfrm>
        </p:grpSpPr>
        <p:sp>
          <p:nvSpPr>
            <p:cNvPr id="4" name="Right Arrow 3"/>
            <p:cNvSpPr/>
            <p:nvPr/>
          </p:nvSpPr>
          <p:spPr>
            <a:xfrm>
              <a:off x="3429000" y="3702694"/>
              <a:ext cx="381000" cy="99800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3621038"/>
              <a:ext cx="1274708" cy="126188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1900" b="1">
                  <a:solidFill>
                    <a:schemeClr val="bg1"/>
                  </a:solidFill>
                </a:rPr>
                <a:t>11111111</a:t>
              </a:r>
              <a:endParaRPr lang="en-US" sz="1900" b="1">
                <a:solidFill>
                  <a:schemeClr val="bg1"/>
                </a:solidFill>
              </a:endParaRPr>
            </a:p>
            <a:p>
              <a:r>
                <a:rPr lang="nl-NL" sz="1900" b="1">
                  <a:solidFill>
                    <a:schemeClr val="bg1"/>
                  </a:solidFill>
                </a:rPr>
                <a:t>11111111</a:t>
              </a:r>
              <a:endParaRPr lang="en-US" sz="1900" b="1">
                <a:solidFill>
                  <a:schemeClr val="bg1"/>
                </a:solidFill>
              </a:endParaRPr>
            </a:p>
            <a:p>
              <a:r>
                <a:rPr lang="nl-NL" sz="1900" b="1">
                  <a:solidFill>
                    <a:schemeClr val="bg1"/>
                  </a:solidFill>
                </a:rPr>
                <a:t>01111110</a:t>
              </a:r>
              <a:endParaRPr lang="en-US" sz="1900" b="1">
                <a:solidFill>
                  <a:schemeClr val="bg1"/>
                </a:solidFill>
              </a:endParaRPr>
            </a:p>
            <a:p>
              <a:r>
                <a:rPr lang="nl-NL" sz="1900" b="1">
                  <a:solidFill>
                    <a:schemeClr val="bg1"/>
                  </a:solidFill>
                </a:rPr>
                <a:t>00111100</a:t>
              </a:r>
              <a:endParaRPr lang="en-US" sz="1900" b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21962"/>
            <a:ext cx="61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BT2: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câu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sau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câu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nào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đúng</a:t>
            </a:r>
            <a:r>
              <a:rPr lang="en-US" sz="2000" b="1" i="1" dirty="0" smtClean="0">
                <a:solidFill>
                  <a:srgbClr val="002060"/>
                </a:solidFill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câu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nào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sai</a:t>
            </a:r>
            <a:r>
              <a:rPr lang="en-US" sz="2000" b="1" i="1" dirty="0" smtClean="0">
                <a:solidFill>
                  <a:srgbClr val="002060"/>
                </a:solidFill>
              </a:rPr>
              <a:t>?</a:t>
            </a:r>
          </a:p>
          <a:p>
            <a:endParaRPr lang="en-US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36760"/>
              </p:ext>
            </p:extLst>
          </p:nvPr>
        </p:nvGraphicFramePr>
        <p:xfrm>
          <a:off x="457200" y="806737"/>
          <a:ext cx="6477000" cy="3775931"/>
        </p:xfrm>
        <a:graphic>
          <a:graphicData uri="http://schemas.openxmlformats.org/drawingml/2006/table">
            <a:tbl>
              <a:tblPr firstRow="1" bandRow="1">
                <a:tableStyleId>{D865D8D3-B530-45FD-9884-5154ED4EB1AE}</a:tableStyleId>
              </a:tblPr>
              <a:tblGrid>
                <a:gridCol w="4669465"/>
                <a:gridCol w="1063810"/>
                <a:gridCol w="743725"/>
              </a:tblGrid>
              <a:tr h="455744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 smtClean="0"/>
                        <a:t>Câu</a:t>
                      </a:r>
                      <a:endParaRPr lang="en-US" sz="17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/>
                        <a:t>  Đúng</a:t>
                      </a:r>
                      <a:endParaRPr lang="en-US" sz="1700" b="1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/>
                        <a:t>Sai</a:t>
                      </a:r>
                      <a:endParaRPr lang="en-US" sz="1700" b="1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26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Chữ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65552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Chữ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65552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giấy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10675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Tên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gọi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chung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chữ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cái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chữ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số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dấu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cách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dấu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chính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tả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kí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hiệu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khác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gõ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nhập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từ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bàn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phím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khi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soạn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thảo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văn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bản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là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kí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tự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oogle Shape;536;p41"/>
          <p:cNvGrpSpPr/>
          <p:nvPr/>
        </p:nvGrpSpPr>
        <p:grpSpPr>
          <a:xfrm>
            <a:off x="5514363" y="1433877"/>
            <a:ext cx="320378" cy="320378"/>
            <a:chOff x="1278900" y="2333250"/>
            <a:chExt cx="381175" cy="381175"/>
          </a:xfrm>
        </p:grpSpPr>
        <p:sp>
          <p:nvSpPr>
            <p:cNvPr id="9" name="Google Shape;537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6;p41"/>
          <p:cNvGrpSpPr/>
          <p:nvPr/>
        </p:nvGrpSpPr>
        <p:grpSpPr>
          <a:xfrm>
            <a:off x="5495924" y="2080324"/>
            <a:ext cx="320378" cy="320378"/>
            <a:chOff x="1278900" y="2333250"/>
            <a:chExt cx="381175" cy="381175"/>
          </a:xfrm>
        </p:grpSpPr>
        <p:sp>
          <p:nvSpPr>
            <p:cNvPr id="14" name="Google Shape;537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36;p41"/>
          <p:cNvGrpSpPr/>
          <p:nvPr/>
        </p:nvGrpSpPr>
        <p:grpSpPr>
          <a:xfrm>
            <a:off x="5542982" y="3638550"/>
            <a:ext cx="320378" cy="320378"/>
            <a:chOff x="1278900" y="2333250"/>
            <a:chExt cx="381175" cy="381175"/>
          </a:xfrm>
        </p:grpSpPr>
        <p:sp>
          <p:nvSpPr>
            <p:cNvPr id="19" name="Google Shape;537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8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9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0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541;p41"/>
          <p:cNvGrpSpPr/>
          <p:nvPr/>
        </p:nvGrpSpPr>
        <p:grpSpPr>
          <a:xfrm>
            <a:off x="6414205" y="2815097"/>
            <a:ext cx="320399" cy="320378"/>
            <a:chOff x="1951075" y="2333250"/>
            <a:chExt cx="381200" cy="381175"/>
          </a:xfrm>
        </p:grpSpPr>
        <p:sp>
          <p:nvSpPr>
            <p:cNvPr id="24" name="Google Shape;542;p41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28575" cap="rnd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3;p4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28575" cap="rnd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4;p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28575" cap="rnd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5;p4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28575" cap="rnd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936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0163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BÀI TẬP VẬN DỤNG</a:t>
            </a:r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11" name="Google Shape;461;p41"/>
          <p:cNvGrpSpPr/>
          <p:nvPr/>
        </p:nvGrpSpPr>
        <p:grpSpPr>
          <a:xfrm>
            <a:off x="258990" y="160163"/>
            <a:ext cx="579210" cy="449388"/>
            <a:chOff x="1934025" y="1001650"/>
            <a:chExt cx="415300" cy="355600"/>
          </a:xfrm>
        </p:grpSpPr>
        <p:sp>
          <p:nvSpPr>
            <p:cNvPr id="12" name="Google Shape;462;p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4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4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4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819150"/>
            <a:ext cx="440377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Một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điệp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viên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hẹn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gặp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người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cung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cấp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tin </a:t>
            </a:r>
            <a:r>
              <a:rPr lang="en-US" sz="1800" dirty="0" err="1" smtClean="0">
                <a:solidFill>
                  <a:srgbClr val="002060"/>
                </a:solidFill>
              </a:rPr>
              <a:t>tại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địa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điểm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mật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Để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phòng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ngừa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mọi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rủi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ro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họ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quy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ước</a:t>
            </a:r>
            <a:r>
              <a:rPr lang="en-US" sz="1800" dirty="0" smtClean="0">
                <a:solidFill>
                  <a:srgbClr val="002060"/>
                </a:solidFill>
              </a:rPr>
              <a:t>: </a:t>
            </a:r>
            <a:r>
              <a:rPr lang="en-US" sz="1800" dirty="0" err="1" smtClean="0">
                <a:solidFill>
                  <a:srgbClr val="002060"/>
                </a:solidFill>
              </a:rPr>
              <a:t>Trước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giờ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gặp</a:t>
            </a:r>
            <a:r>
              <a:rPr lang="en-US" sz="1800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người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cung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cấp</a:t>
            </a:r>
            <a:r>
              <a:rPr lang="en-US" sz="1800" dirty="0" smtClean="0">
                <a:solidFill>
                  <a:srgbClr val="002060"/>
                </a:solidFill>
              </a:rPr>
              <a:t> tin </a:t>
            </a:r>
            <a:r>
              <a:rPr lang="en-US" sz="1800" dirty="0" err="1" smtClean="0">
                <a:solidFill>
                  <a:srgbClr val="002060"/>
                </a:solidFill>
              </a:rPr>
              <a:t>nhìn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lên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cửa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sổ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căn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phòng</a:t>
            </a:r>
            <a:r>
              <a:rPr lang="en-US" sz="1800" dirty="0" smtClean="0">
                <a:solidFill>
                  <a:srgbClr val="002060"/>
                </a:solidFill>
              </a:rPr>
              <a:t> X, </a:t>
            </a:r>
            <a:r>
              <a:rPr lang="en-US" sz="1800" dirty="0" err="1" smtClean="0">
                <a:solidFill>
                  <a:srgbClr val="002060"/>
                </a:solidFill>
              </a:rPr>
              <a:t>nếu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cửa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sổ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có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lọ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hoa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thì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cuộc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gặp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diễn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bình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thường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còn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không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thì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cuộc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gặp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hủy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rgbClr val="002060"/>
                </a:solidFill>
              </a:rPr>
              <a:t>Có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thể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coi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đây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là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cách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truyền</a:t>
            </a:r>
            <a:r>
              <a:rPr lang="en-US" sz="1800" i="1" dirty="0" smtClean="0">
                <a:solidFill>
                  <a:srgbClr val="002060"/>
                </a:solidFill>
              </a:rPr>
              <a:t> tin </a:t>
            </a:r>
            <a:r>
              <a:rPr lang="en-US" sz="1800" i="1" dirty="0" err="1" smtClean="0">
                <a:solidFill>
                  <a:srgbClr val="002060"/>
                </a:solidFill>
              </a:rPr>
              <a:t>chỉ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dùng</a:t>
            </a:r>
            <a:endParaRPr lang="en-US" sz="1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rgbClr val="002060"/>
                </a:solidFill>
              </a:rPr>
              <a:t>một</a:t>
            </a:r>
            <a:r>
              <a:rPr lang="en-US" sz="1800" i="1" dirty="0" smtClean="0">
                <a:solidFill>
                  <a:srgbClr val="002060"/>
                </a:solidFill>
              </a:rPr>
              <a:t> bit hay </a:t>
            </a:r>
            <a:r>
              <a:rPr lang="en-US" sz="1800" i="1" dirty="0" err="1" smtClean="0">
                <a:solidFill>
                  <a:srgbClr val="002060"/>
                </a:solidFill>
              </a:rPr>
              <a:t>không</a:t>
            </a:r>
            <a:r>
              <a:rPr lang="en-US" sz="1800" i="1" dirty="0" smtClean="0">
                <a:solidFill>
                  <a:srgbClr val="002060"/>
                </a:solidFill>
              </a:rPr>
              <a:t>? </a:t>
            </a:r>
            <a:r>
              <a:rPr lang="en-US" sz="1800" i="1" dirty="0" err="1" smtClean="0">
                <a:solidFill>
                  <a:srgbClr val="002060"/>
                </a:solidFill>
              </a:rPr>
              <a:t>Vì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sao</a:t>
            </a:r>
            <a:r>
              <a:rPr lang="en-US" sz="1800" i="1" dirty="0" smtClean="0">
                <a:solidFill>
                  <a:srgbClr val="002060"/>
                </a:solidFill>
              </a:rPr>
              <a:t>?</a:t>
            </a:r>
            <a:endParaRPr lang="en-US" sz="1800" i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Những icon đẹp cute, đáng yêu, dí dỏm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285753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410200" y="2038350"/>
            <a:ext cx="3276600" cy="1752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Đ</a:t>
            </a:r>
            <a:r>
              <a:rPr lang="vi-VN" sz="1800" dirty="0" smtClean="0">
                <a:solidFill>
                  <a:srgbClr val="002060"/>
                </a:solidFill>
              </a:rPr>
              <a:t>ây </a:t>
            </a:r>
            <a:r>
              <a:rPr lang="vi-VN" sz="1800" dirty="0">
                <a:solidFill>
                  <a:srgbClr val="002060"/>
                </a:solidFill>
              </a:rPr>
              <a:t>là cách truyền tin </a:t>
            </a:r>
            <a:r>
              <a:rPr lang="en-US" sz="1800" dirty="0" err="1" smtClean="0">
                <a:solidFill>
                  <a:srgbClr val="002060"/>
                </a:solidFill>
              </a:rPr>
              <a:t>một</a:t>
            </a:r>
            <a:r>
              <a:rPr lang="vi-VN" sz="1800" dirty="0" smtClean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</a:rPr>
              <a:t>bit </a:t>
            </a:r>
            <a:r>
              <a:rPr lang="vi-VN" sz="1800" dirty="0" smtClean="0">
                <a:solidFill>
                  <a:srgbClr val="002060"/>
                </a:solidFill>
              </a:rPr>
              <a:t>vì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vi-VN" sz="1800" dirty="0" smtClean="0">
                <a:solidFill>
                  <a:srgbClr val="002060"/>
                </a:solidFill>
              </a:rPr>
              <a:t>quy </a:t>
            </a:r>
            <a:r>
              <a:rPr lang="vi-VN" sz="1800" dirty="0">
                <a:solidFill>
                  <a:srgbClr val="002060"/>
                </a:solidFill>
              </a:rPr>
              <a:t>ước: có bình hoa là 1, không có bình hoa là 0.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617053" y="628504"/>
            <a:ext cx="7917355" cy="446810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914400" y="737091"/>
            <a:ext cx="7315200" cy="36048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Karla"/>
                <a:cs typeface="Karla"/>
                <a:sym typeface="Karla"/>
              </a:rPr>
              <a:t>1) Bit chỉ có thể nhận 1 trong 2 trạng thái, kí hiệu là “0” và “1”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Karla"/>
                <a:cs typeface="Karla"/>
                <a:sym typeface="Karla"/>
              </a:rPr>
              <a:t>2) Tên gọi chung cho kí hiệu được nhập từ bàn phím khi soạn thảo văn bản là kí tự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Karla"/>
                <a:cs typeface="Karla"/>
                <a:sym typeface="Karla"/>
              </a:rPr>
              <a:t>3) Có thể biểu diễn mỗi kí tự bằng một dãy bit xác định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Karla"/>
                <a:cs typeface="Karla"/>
                <a:sym typeface="Karla"/>
              </a:rPr>
              <a:t>4) Có thể biểu diễn văn bản bằng dãy bit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bg1"/>
                </a:solidFill>
                <a:latin typeface="+mj-lt"/>
                <a:ea typeface="Karla"/>
                <a:cs typeface="Karla"/>
                <a:sym typeface="Karla"/>
              </a:rPr>
              <a:t>5) Số hóa dữ liệu là việc chuyển dữ liệu thành dãy bit</a:t>
            </a:r>
            <a:endParaRPr sz="2000">
              <a:solidFill>
                <a:schemeClr val="bg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762008" y="164782"/>
            <a:ext cx="350519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rgbClr val="002060"/>
                </a:solidFill>
              </a:rPr>
              <a:t>Tổng kết kiến thức</a:t>
            </a:r>
            <a:endParaRPr>
              <a:solidFill>
                <a:srgbClr val="002060"/>
              </a:solidFill>
            </a:endParaRPr>
          </a:p>
        </p:txBody>
      </p:sp>
      <p:grpSp>
        <p:nvGrpSpPr>
          <p:cNvPr id="371" name="Google Shape;371;p37"/>
          <p:cNvGrpSpPr/>
          <p:nvPr/>
        </p:nvGrpSpPr>
        <p:grpSpPr>
          <a:xfrm>
            <a:off x="156466" y="209550"/>
            <a:ext cx="460581" cy="436282"/>
            <a:chOff x="2583100" y="2973775"/>
            <a:chExt cx="461550" cy="437200"/>
          </a:xfrm>
        </p:grpSpPr>
        <p:sp>
          <p:nvSpPr>
            <p:cNvPr id="372" name="Google Shape;372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230943" y="416973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356237" y="1352550"/>
            <a:ext cx="2313454" cy="2018362"/>
            <a:chOff x="359225" y="2114550"/>
            <a:chExt cx="2313454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59225" y="2114550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819400" y="1191304"/>
            <a:ext cx="5334000" cy="2923877"/>
            <a:chOff x="3046064" y="1464545"/>
            <a:chExt cx="4726336" cy="2923877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Chuẩn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mới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Phần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2: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Dữ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liệu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trong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máy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tính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(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5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trang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18 SGK)</a:t>
              </a:r>
              <a:endPara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8722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509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I- BIỂU DIỄN VĂN BẢN, HÌNH ẢNH, ÂM THANH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TRONG MÁY TÍNH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Google Shape;199;p25"/>
          <p:cNvSpPr/>
          <p:nvPr/>
        </p:nvSpPr>
        <p:spPr>
          <a:xfrm>
            <a:off x="152400" y="1428750"/>
            <a:ext cx="2478464" cy="2361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7310"/>
            </a:schemeClr>
          </a:solidFill>
          <a:ln w="3810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  <a:ea typeface="Montserrat"/>
                <a:cs typeface="Montserrat"/>
                <a:sym typeface="Montserrat"/>
              </a:rPr>
              <a:t>1. Tìm hiểu khái niệm bit</a:t>
            </a:r>
            <a:endParaRPr sz="2000" b="1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99;p25"/>
          <p:cNvSpPr/>
          <p:nvPr/>
        </p:nvSpPr>
        <p:spPr>
          <a:xfrm>
            <a:off x="4800600" y="1237684"/>
            <a:ext cx="2590800" cy="2344561"/>
          </a:xfrm>
          <a:prstGeom prst="ellipse">
            <a:avLst/>
          </a:prstGeom>
          <a:solidFill>
            <a:schemeClr val="accent2">
              <a:lumMod val="60000"/>
              <a:lumOff val="40000"/>
              <a:alpha val="7310"/>
            </a:schemeClr>
          </a:solidFill>
          <a:ln w="3810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  <a:ea typeface="Montserrat"/>
                <a:cs typeface="Montserrat"/>
                <a:sym typeface="Montserrat"/>
              </a:rPr>
              <a:t>3. Số hóa văn bản, hình ảnh, âm thanh</a:t>
            </a:r>
            <a:endParaRPr sz="2000" b="1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007" y="1182026"/>
            <a:ext cx="2573395" cy="2474220"/>
            <a:chOff x="2819400" y="1640332"/>
            <a:chExt cx="2133000" cy="2133000"/>
          </a:xfrm>
        </p:grpSpPr>
        <p:sp>
          <p:nvSpPr>
            <p:cNvPr id="7" name="Google Shape;201;p25"/>
            <p:cNvSpPr/>
            <p:nvPr/>
          </p:nvSpPr>
          <p:spPr>
            <a:xfrm>
              <a:off x="2819400" y="1640332"/>
              <a:ext cx="2133000" cy="2133000"/>
            </a:xfrm>
            <a:prstGeom prst="ellipse">
              <a:avLst/>
            </a:prstGeom>
            <a:solidFill>
              <a:srgbClr val="0070C0">
                <a:alpha val="7310"/>
              </a:srgb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GRAY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97703" y="1984413"/>
              <a:ext cx="1687683" cy="167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2. Biểu diễn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chữ cái và văn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bản trong máy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tính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93347" y="379948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1. Khái niệm bit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28201" y="283788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ight Brace 6"/>
          <p:cNvSpPr/>
          <p:nvPr/>
        </p:nvSpPr>
        <p:spPr>
          <a:xfrm>
            <a:off x="4392386" y="1055511"/>
            <a:ext cx="381000" cy="2971800"/>
          </a:xfrm>
          <a:prstGeom prst="righ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1" y="1047750"/>
            <a:ext cx="26504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smtClean="0">
                <a:solidFill>
                  <a:srgbClr val="002060"/>
                </a:solidFill>
              </a:rPr>
              <a:t>? </a:t>
            </a:r>
            <a:r>
              <a:rPr lang="en-US" sz="1800" i="1" dirty="0" err="1" smtClean="0">
                <a:solidFill>
                  <a:srgbClr val="002060"/>
                </a:solidFill>
              </a:rPr>
              <a:t>Có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thể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tạo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ra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một</a:t>
            </a:r>
            <a:endParaRPr lang="en-US" sz="18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rgbClr val="002060"/>
                </a:solidFill>
              </a:rPr>
              <a:t>thẻ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mới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cho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thành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viên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thứ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năm</a:t>
            </a:r>
            <a:r>
              <a:rPr lang="en-US" sz="1800" i="1" dirty="0" smtClean="0">
                <a:solidFill>
                  <a:srgbClr val="002060"/>
                </a:solidFill>
              </a:rPr>
              <a:t> hay </a:t>
            </a:r>
            <a:r>
              <a:rPr lang="en-US" sz="1800" i="1" dirty="0" err="1" smtClean="0">
                <a:solidFill>
                  <a:srgbClr val="002060"/>
                </a:solidFill>
              </a:rPr>
              <a:t>không</a:t>
            </a:r>
            <a:r>
              <a:rPr lang="en-US" sz="1800" i="1" dirty="0" smtClean="0">
                <a:solidFill>
                  <a:srgbClr val="002060"/>
                </a:solidFill>
              </a:rPr>
              <a:t>?</a:t>
            </a:r>
            <a:endParaRPr lang="en-US" sz="1800" i="1" dirty="0">
              <a:solidFill>
                <a:srgbClr val="00206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6577" y="4358336"/>
            <a:ext cx="5546709" cy="533400"/>
            <a:chOff x="1082690" y="4400550"/>
            <a:chExt cx="5546709" cy="533400"/>
          </a:xfrm>
        </p:grpSpPr>
        <p:sp>
          <p:nvSpPr>
            <p:cNvPr id="33" name="Rectangle 32"/>
            <p:cNvSpPr/>
            <p:nvPr/>
          </p:nvSpPr>
          <p:spPr>
            <a:xfrm>
              <a:off x="1082690" y="4400550"/>
              <a:ext cx="5546709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>
                      <a:lumMod val="50000"/>
                    </a:schemeClr>
                  </a:solidFill>
                </a:rPr>
                <a:t>                    ….</a:t>
              </a:r>
              <a:endParaRPr lang="en-US" sz="28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05854" y="4582642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493169" y="4567285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693130" y="4582642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156462" y="4567285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343984" y="4567285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31506" y="4582642"/>
              <a:ext cx="183134" cy="2306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94035" y="4567285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195710" y="4582642"/>
              <a:ext cx="183134" cy="2306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86380" y="4582642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874184" y="4584937"/>
              <a:ext cx="183134" cy="23064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057318" y="4582642"/>
              <a:ext cx="183134" cy="2306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40452" y="4586357"/>
              <a:ext cx="183134" cy="2306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0" y="993940"/>
            <a:ext cx="1357781" cy="13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06" y="993944"/>
            <a:ext cx="1536986" cy="12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9" y="2664889"/>
            <a:ext cx="1429745" cy="13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8" y="2540083"/>
            <a:ext cx="1434245" cy="14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24404" y="2582063"/>
            <a:ext cx="2574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Nếu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mỗi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thẻ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gồm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3 ô</a:t>
            </a: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tròn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thì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được</a:t>
            </a:r>
            <a:endParaRPr lang="en-US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năm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thẻ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khác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nhau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năm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chú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vẹt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không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7" grpId="0" animBg="1"/>
      <p:bldP spid="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444815" y="13611"/>
            <a:ext cx="44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ĐÁP ÁN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324" y="561146"/>
            <a:ext cx="9085000" cy="443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n-US" sz="2800" dirty="0" err="1" smtClean="0">
                <a:solidFill>
                  <a:srgbClr val="002060"/>
                </a:solidFill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</a:rPr>
              <a:t> 5 </a:t>
            </a:r>
            <a:r>
              <a:rPr lang="en-US" sz="2800" dirty="0" err="1" smtClean="0">
                <a:solidFill>
                  <a:srgbClr val="002060"/>
                </a:solidFill>
              </a:rPr>
              <a:t>mà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</a:rPr>
              <a:t>màu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Font typeface="Karla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</a:rPr>
              <a:t> 5 </a:t>
            </a:r>
            <a:r>
              <a:rPr lang="en-US" sz="2800" dirty="0" err="1" smtClean="0">
                <a:solidFill>
                  <a:srgbClr val="002060"/>
                </a:solidFill>
              </a:rPr>
              <a:t>nếu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</a:rPr>
              <a:t> 3 </a:t>
            </a:r>
            <a:r>
              <a:rPr lang="en-US" sz="2800" dirty="0" err="1" smtClean="0">
                <a:solidFill>
                  <a:srgbClr val="002060"/>
                </a:solidFill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</a:rPr>
              <a:t>màu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19200" y="2038351"/>
            <a:ext cx="731520" cy="376646"/>
            <a:chOff x="1366487" y="2652032"/>
            <a:chExt cx="731520" cy="376646"/>
          </a:xfrm>
        </p:grpSpPr>
        <p:sp>
          <p:nvSpPr>
            <p:cNvPr id="21" name="Oval 20"/>
            <p:cNvSpPr/>
            <p:nvPr/>
          </p:nvSpPr>
          <p:spPr>
            <a:xfrm>
              <a:off x="1366487" y="2652032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732247" y="2662918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71528" y="2049238"/>
            <a:ext cx="731520" cy="376646"/>
            <a:chOff x="1366487" y="2652032"/>
            <a:chExt cx="731520" cy="376646"/>
          </a:xfrm>
        </p:grpSpPr>
        <p:sp>
          <p:nvSpPr>
            <p:cNvPr id="24" name="Oval 23"/>
            <p:cNvSpPr/>
            <p:nvPr/>
          </p:nvSpPr>
          <p:spPr>
            <a:xfrm>
              <a:off x="1366487" y="2652032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32247" y="2662918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00762" y="2060122"/>
            <a:ext cx="731520" cy="376646"/>
            <a:chOff x="1366487" y="2652032"/>
            <a:chExt cx="731520" cy="376646"/>
          </a:xfrm>
        </p:grpSpPr>
        <p:sp>
          <p:nvSpPr>
            <p:cNvPr id="27" name="Oval 26"/>
            <p:cNvSpPr/>
            <p:nvPr/>
          </p:nvSpPr>
          <p:spPr>
            <a:xfrm>
              <a:off x="1366487" y="2652032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32247" y="2662918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35688" y="2071009"/>
            <a:ext cx="731520" cy="376646"/>
            <a:chOff x="1366487" y="2652032"/>
            <a:chExt cx="731520" cy="376646"/>
          </a:xfrm>
        </p:grpSpPr>
        <p:sp>
          <p:nvSpPr>
            <p:cNvPr id="30" name="Oval 29"/>
            <p:cNvSpPr/>
            <p:nvPr/>
          </p:nvSpPr>
          <p:spPr>
            <a:xfrm>
              <a:off x="1366487" y="2652032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732247" y="2662918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38799" y="3475569"/>
            <a:ext cx="7073224" cy="454036"/>
            <a:chOff x="1264677" y="2823549"/>
            <a:chExt cx="7073224" cy="454036"/>
          </a:xfrm>
        </p:grpSpPr>
        <p:grpSp>
          <p:nvGrpSpPr>
            <p:cNvPr id="33" name="Group 32"/>
            <p:cNvGrpSpPr/>
            <p:nvPr/>
          </p:nvGrpSpPr>
          <p:grpSpPr>
            <a:xfrm>
              <a:off x="1264677" y="2823549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102186" y="2868283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54988" y="2846512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14495" y="2890054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538799" y="4343270"/>
            <a:ext cx="1123406" cy="387531"/>
            <a:chOff x="1802674" y="1628503"/>
            <a:chExt cx="1123406" cy="387531"/>
          </a:xfrm>
          <a:solidFill>
            <a:srgbClr val="00B0F0"/>
          </a:solidFill>
        </p:grpSpPr>
        <p:sp>
          <p:nvSpPr>
            <p:cNvPr id="50" name="Oval 49"/>
            <p:cNvSpPr/>
            <p:nvPr/>
          </p:nvSpPr>
          <p:spPr>
            <a:xfrm>
              <a:off x="1802674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181497" y="1628503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560320" y="1650274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63631" y="4365041"/>
            <a:ext cx="1123406" cy="387531"/>
            <a:chOff x="1802674" y="1628503"/>
            <a:chExt cx="1123406" cy="387531"/>
          </a:xfrm>
          <a:solidFill>
            <a:srgbClr val="00B0F0"/>
          </a:solidFill>
        </p:grpSpPr>
        <p:sp>
          <p:nvSpPr>
            <p:cNvPr id="54" name="Oval 53"/>
            <p:cNvSpPr/>
            <p:nvPr/>
          </p:nvSpPr>
          <p:spPr>
            <a:xfrm>
              <a:off x="1802674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181497" y="1628503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60320" y="1650274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29110" y="4313855"/>
            <a:ext cx="1123406" cy="387531"/>
            <a:chOff x="1802674" y="1628503"/>
            <a:chExt cx="1123406" cy="387531"/>
          </a:xfrm>
          <a:solidFill>
            <a:srgbClr val="00B0F0"/>
          </a:solidFill>
        </p:grpSpPr>
        <p:sp>
          <p:nvSpPr>
            <p:cNvPr id="58" name="Oval 57"/>
            <p:cNvSpPr/>
            <p:nvPr/>
          </p:nvSpPr>
          <p:spPr>
            <a:xfrm>
              <a:off x="1802674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81497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560320" y="1650274"/>
              <a:ext cx="365760" cy="3657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88617" y="4386812"/>
            <a:ext cx="1123406" cy="387531"/>
            <a:chOff x="1802674" y="1628503"/>
            <a:chExt cx="1123406" cy="387531"/>
          </a:xfrm>
          <a:solidFill>
            <a:srgbClr val="00B0F0"/>
          </a:solidFill>
        </p:grpSpPr>
        <p:sp>
          <p:nvSpPr>
            <p:cNvPr id="62" name="Oval 61"/>
            <p:cNvSpPr/>
            <p:nvPr/>
          </p:nvSpPr>
          <p:spPr>
            <a:xfrm>
              <a:off x="1802674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181497" y="1628503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560320" y="1650274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84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04" y="438151"/>
            <a:ext cx="5809791" cy="110853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64374" y="1203372"/>
            <a:ext cx="5177790" cy="1315225"/>
            <a:chOff x="1078956" y="2099810"/>
            <a:chExt cx="6903720" cy="17536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1"/>
            <a:stretch/>
          </p:blipFill>
          <p:spPr>
            <a:xfrm>
              <a:off x="1078956" y="2099810"/>
              <a:ext cx="6903720" cy="175363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846217" y="2956628"/>
              <a:ext cx="550958" cy="3177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00995" y="2954915"/>
              <a:ext cx="550958" cy="3177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249586" y="2954915"/>
              <a:ext cx="550958" cy="3177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1 0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39156" y="2935362"/>
              <a:ext cx="550958" cy="3177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10282" y="2952752"/>
            <a:ext cx="5304918" cy="340527"/>
            <a:chOff x="1264677" y="2823549"/>
            <a:chExt cx="7073224" cy="454036"/>
          </a:xfrm>
        </p:grpSpPr>
        <p:grpSp>
          <p:nvGrpSpPr>
            <p:cNvPr id="10" name="Group 9"/>
            <p:cNvGrpSpPr/>
            <p:nvPr/>
          </p:nvGrpSpPr>
          <p:grpSpPr>
            <a:xfrm>
              <a:off x="1264677" y="2823549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102186" y="2868283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54988" y="2846512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23" name="Oval 22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14495" y="2890054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83848" y="3831266"/>
            <a:ext cx="5304918" cy="340527"/>
            <a:chOff x="1264677" y="3890144"/>
            <a:chExt cx="7073224" cy="454036"/>
          </a:xfrm>
        </p:grpSpPr>
        <p:grpSp>
          <p:nvGrpSpPr>
            <p:cNvPr id="32" name="Group 31"/>
            <p:cNvGrpSpPr/>
            <p:nvPr/>
          </p:nvGrpSpPr>
          <p:grpSpPr>
            <a:xfrm>
              <a:off x="1264677" y="3890144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102186" y="3934878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154988" y="3913107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214495" y="3956649"/>
              <a:ext cx="1123406" cy="387531"/>
              <a:chOff x="1802674" y="1628503"/>
              <a:chExt cx="1123406" cy="387531"/>
            </a:xfrm>
            <a:solidFill>
              <a:srgbClr val="00B0F0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1802674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81497" y="16285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60320" y="1650274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010283" y="3292044"/>
            <a:ext cx="5243258" cy="290814"/>
            <a:chOff x="1351675" y="4033209"/>
            <a:chExt cx="6991011" cy="387752"/>
          </a:xfrm>
        </p:grpSpPr>
        <p:sp>
          <p:nvSpPr>
            <p:cNvPr id="3" name="Rounded Rectangle 2"/>
            <p:cNvSpPr/>
            <p:nvPr/>
          </p:nvSpPr>
          <p:spPr>
            <a:xfrm>
              <a:off x="1351675" y="4044316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0 0 0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187795" y="4055201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0 0 1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87732" y="4033209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0 1 0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05512" y="4044316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0 1 1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03448" y="4181496"/>
            <a:ext cx="5207907" cy="290814"/>
            <a:chOff x="1351675" y="4033209"/>
            <a:chExt cx="6943876" cy="387752"/>
          </a:xfrm>
        </p:grpSpPr>
        <p:sp>
          <p:nvSpPr>
            <p:cNvPr id="68" name="Rounded Rectangle 67"/>
            <p:cNvSpPr/>
            <p:nvPr/>
          </p:nvSpPr>
          <p:spPr>
            <a:xfrm>
              <a:off x="1351675" y="4044316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1 0 0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102952" y="4055201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1 0 1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155754" y="4033209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1 1 0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258377" y="4044316"/>
              <a:ext cx="1037174" cy="365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1 1 1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09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1" y="993412"/>
            <a:ext cx="6705600" cy="204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b="1" dirty="0">
                <a:solidFill>
                  <a:srgbClr val="FF0000"/>
                </a:solidFill>
                <a:sym typeface="Wingdings"/>
              </a:rPr>
              <a:t></a:t>
            </a:r>
            <a:r>
              <a:rPr lang="nl-NL" sz="2800" dirty="0" smtClean="0">
                <a:solidFill>
                  <a:srgbClr val="002060"/>
                </a:solidFill>
              </a:rPr>
              <a:t> Bit </a:t>
            </a:r>
            <a:r>
              <a:rPr lang="nl-NL" sz="2800" dirty="0">
                <a:solidFill>
                  <a:srgbClr val="002060"/>
                </a:solidFill>
              </a:rPr>
              <a:t>là đơn vị nhỏ nhất để biểu diễn và lưu trữ thông tin. </a:t>
            </a:r>
            <a:r>
              <a:rPr lang="nl-NL" sz="2800" dirty="0" smtClean="0">
                <a:solidFill>
                  <a:srgbClr val="002060"/>
                </a:solidFill>
              </a:rPr>
              <a:t>Bit </a:t>
            </a:r>
            <a:r>
              <a:rPr lang="nl-NL" sz="2800" dirty="0">
                <a:solidFill>
                  <a:srgbClr val="002060"/>
                </a:solidFill>
              </a:rPr>
              <a:t>chỉ </a:t>
            </a:r>
            <a:r>
              <a:rPr lang="nl-NL" sz="2800" dirty="0" smtClean="0">
                <a:solidFill>
                  <a:srgbClr val="002060"/>
                </a:solidFill>
              </a:rPr>
              <a:t>có </a:t>
            </a:r>
            <a:r>
              <a:rPr lang="nl-NL" sz="2800" dirty="0">
                <a:solidFill>
                  <a:srgbClr val="002060"/>
                </a:solidFill>
              </a:rPr>
              <a:t>thể nhận một trong hai trạng thái, kí hiệu là “0” và “1</a:t>
            </a:r>
            <a:r>
              <a:rPr lang="nl-NL" sz="2800" dirty="0" smtClean="0">
                <a:solidFill>
                  <a:srgbClr val="002060"/>
                </a:solidFill>
              </a:rPr>
              <a:t>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736"/>
            <a:ext cx="54197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" y="1"/>
            <a:ext cx="6934199" cy="514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Biểu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diễn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chữ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cái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văn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bản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trong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tính</a:t>
            </a:r>
            <a:endParaRPr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3243"/>
            <a:ext cx="618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smtClean="0"/>
              <a:t>Máy tính biểu diễn tất cả các chữ cái bằng dãy bít</a:t>
            </a:r>
            <a:endParaRPr lang="en-US" sz="2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7250"/>
            <a:ext cx="6477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685800" y="171206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rgbClr val="002060"/>
                </a:solidFill>
              </a:rPr>
              <a:t>Ví dụ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152408" y="228317"/>
            <a:ext cx="428589" cy="428589"/>
          </a:xfrm>
          <a:custGeom>
            <a:avLst/>
            <a:gdLst/>
            <a:ahLst/>
            <a:cxnLst/>
            <a:rect l="l" t="t" r="r" b="b"/>
            <a:pathLst>
              <a:path w="15004" h="15004" fill="none" extrusionOk="0">
                <a:moveTo>
                  <a:pt x="7502" y="1"/>
                </a:moveTo>
                <a:lnTo>
                  <a:pt x="7502" y="1"/>
                </a:lnTo>
                <a:lnTo>
                  <a:pt x="7112" y="1"/>
                </a:lnTo>
                <a:lnTo>
                  <a:pt x="6747" y="50"/>
                </a:lnTo>
                <a:lnTo>
                  <a:pt x="6357" y="98"/>
                </a:lnTo>
                <a:lnTo>
                  <a:pt x="5992" y="147"/>
                </a:lnTo>
                <a:lnTo>
                  <a:pt x="5627" y="244"/>
                </a:lnTo>
                <a:lnTo>
                  <a:pt x="5261" y="342"/>
                </a:lnTo>
                <a:lnTo>
                  <a:pt x="4921" y="464"/>
                </a:lnTo>
                <a:lnTo>
                  <a:pt x="4580" y="585"/>
                </a:lnTo>
                <a:lnTo>
                  <a:pt x="4239" y="732"/>
                </a:lnTo>
                <a:lnTo>
                  <a:pt x="3922" y="902"/>
                </a:lnTo>
                <a:lnTo>
                  <a:pt x="3605" y="1097"/>
                </a:lnTo>
                <a:lnTo>
                  <a:pt x="3313" y="1292"/>
                </a:lnTo>
                <a:lnTo>
                  <a:pt x="3021" y="1487"/>
                </a:lnTo>
                <a:lnTo>
                  <a:pt x="2729" y="1706"/>
                </a:lnTo>
                <a:lnTo>
                  <a:pt x="2461" y="1949"/>
                </a:lnTo>
                <a:lnTo>
                  <a:pt x="2193" y="2193"/>
                </a:lnTo>
                <a:lnTo>
                  <a:pt x="1949" y="2461"/>
                </a:lnTo>
                <a:lnTo>
                  <a:pt x="1706" y="2729"/>
                </a:lnTo>
                <a:lnTo>
                  <a:pt x="1486" y="3021"/>
                </a:lnTo>
                <a:lnTo>
                  <a:pt x="1292" y="3313"/>
                </a:lnTo>
                <a:lnTo>
                  <a:pt x="1097" y="3605"/>
                </a:lnTo>
                <a:lnTo>
                  <a:pt x="902" y="3922"/>
                </a:lnTo>
                <a:lnTo>
                  <a:pt x="731" y="4239"/>
                </a:lnTo>
                <a:lnTo>
                  <a:pt x="585" y="4580"/>
                </a:lnTo>
                <a:lnTo>
                  <a:pt x="464" y="4921"/>
                </a:lnTo>
                <a:lnTo>
                  <a:pt x="342" y="5262"/>
                </a:lnTo>
                <a:lnTo>
                  <a:pt x="244" y="5627"/>
                </a:lnTo>
                <a:lnTo>
                  <a:pt x="147" y="5992"/>
                </a:lnTo>
                <a:lnTo>
                  <a:pt x="98" y="6358"/>
                </a:lnTo>
                <a:lnTo>
                  <a:pt x="50" y="6747"/>
                </a:lnTo>
                <a:lnTo>
                  <a:pt x="1" y="7113"/>
                </a:lnTo>
                <a:lnTo>
                  <a:pt x="1" y="7502"/>
                </a:lnTo>
                <a:lnTo>
                  <a:pt x="1" y="7502"/>
                </a:lnTo>
                <a:lnTo>
                  <a:pt x="1" y="7892"/>
                </a:lnTo>
                <a:lnTo>
                  <a:pt x="50" y="8257"/>
                </a:lnTo>
                <a:lnTo>
                  <a:pt x="98" y="8647"/>
                </a:lnTo>
                <a:lnTo>
                  <a:pt x="147" y="9012"/>
                </a:lnTo>
                <a:lnTo>
                  <a:pt x="244" y="9378"/>
                </a:lnTo>
                <a:lnTo>
                  <a:pt x="342" y="9743"/>
                </a:lnTo>
                <a:lnTo>
                  <a:pt x="464" y="10084"/>
                </a:lnTo>
                <a:lnTo>
                  <a:pt x="585" y="10425"/>
                </a:lnTo>
                <a:lnTo>
                  <a:pt x="731" y="10766"/>
                </a:lnTo>
                <a:lnTo>
                  <a:pt x="902" y="11082"/>
                </a:lnTo>
                <a:lnTo>
                  <a:pt x="1097" y="11399"/>
                </a:lnTo>
                <a:lnTo>
                  <a:pt x="1292" y="11691"/>
                </a:lnTo>
                <a:lnTo>
                  <a:pt x="1486" y="11984"/>
                </a:lnTo>
                <a:lnTo>
                  <a:pt x="1706" y="12276"/>
                </a:lnTo>
                <a:lnTo>
                  <a:pt x="1949" y="12544"/>
                </a:lnTo>
                <a:lnTo>
                  <a:pt x="2193" y="12812"/>
                </a:lnTo>
                <a:lnTo>
                  <a:pt x="2461" y="13055"/>
                </a:lnTo>
                <a:lnTo>
                  <a:pt x="2729" y="13299"/>
                </a:lnTo>
                <a:lnTo>
                  <a:pt x="3021" y="13518"/>
                </a:lnTo>
                <a:lnTo>
                  <a:pt x="3313" y="13713"/>
                </a:lnTo>
                <a:lnTo>
                  <a:pt x="3605" y="13908"/>
                </a:lnTo>
                <a:lnTo>
                  <a:pt x="3922" y="14102"/>
                </a:lnTo>
                <a:lnTo>
                  <a:pt x="4239" y="14273"/>
                </a:lnTo>
                <a:lnTo>
                  <a:pt x="4580" y="14419"/>
                </a:lnTo>
                <a:lnTo>
                  <a:pt x="4921" y="14541"/>
                </a:lnTo>
                <a:lnTo>
                  <a:pt x="5261" y="14663"/>
                </a:lnTo>
                <a:lnTo>
                  <a:pt x="5627" y="14760"/>
                </a:lnTo>
                <a:lnTo>
                  <a:pt x="5992" y="14857"/>
                </a:lnTo>
                <a:lnTo>
                  <a:pt x="6357" y="14906"/>
                </a:lnTo>
                <a:lnTo>
                  <a:pt x="6747" y="14955"/>
                </a:lnTo>
                <a:lnTo>
                  <a:pt x="7112" y="15004"/>
                </a:lnTo>
                <a:lnTo>
                  <a:pt x="7502" y="15004"/>
                </a:lnTo>
                <a:lnTo>
                  <a:pt x="7502" y="15004"/>
                </a:lnTo>
                <a:lnTo>
                  <a:pt x="7892" y="15004"/>
                </a:lnTo>
                <a:lnTo>
                  <a:pt x="8257" y="14955"/>
                </a:lnTo>
                <a:lnTo>
                  <a:pt x="8647" y="14906"/>
                </a:lnTo>
                <a:lnTo>
                  <a:pt x="9012" y="14857"/>
                </a:lnTo>
                <a:lnTo>
                  <a:pt x="9377" y="14760"/>
                </a:lnTo>
                <a:lnTo>
                  <a:pt x="9743" y="14663"/>
                </a:lnTo>
                <a:lnTo>
                  <a:pt x="10084" y="14541"/>
                </a:lnTo>
                <a:lnTo>
                  <a:pt x="10425" y="14419"/>
                </a:lnTo>
                <a:lnTo>
                  <a:pt x="10766" y="14273"/>
                </a:lnTo>
                <a:lnTo>
                  <a:pt x="11082" y="14102"/>
                </a:lnTo>
                <a:lnTo>
                  <a:pt x="11399" y="13908"/>
                </a:lnTo>
                <a:lnTo>
                  <a:pt x="11691" y="13713"/>
                </a:lnTo>
                <a:lnTo>
                  <a:pt x="11983" y="13518"/>
                </a:lnTo>
                <a:lnTo>
                  <a:pt x="12276" y="13299"/>
                </a:lnTo>
                <a:lnTo>
                  <a:pt x="12544" y="13055"/>
                </a:lnTo>
                <a:lnTo>
                  <a:pt x="12812" y="12812"/>
                </a:lnTo>
                <a:lnTo>
                  <a:pt x="13055" y="12544"/>
                </a:lnTo>
                <a:lnTo>
                  <a:pt x="13299" y="12276"/>
                </a:lnTo>
                <a:lnTo>
                  <a:pt x="13518" y="11984"/>
                </a:lnTo>
                <a:lnTo>
                  <a:pt x="13713" y="11691"/>
                </a:lnTo>
                <a:lnTo>
                  <a:pt x="13907" y="11399"/>
                </a:lnTo>
                <a:lnTo>
                  <a:pt x="14102" y="11082"/>
                </a:lnTo>
                <a:lnTo>
                  <a:pt x="14273" y="10766"/>
                </a:lnTo>
                <a:lnTo>
                  <a:pt x="14419" y="10425"/>
                </a:lnTo>
                <a:lnTo>
                  <a:pt x="14541" y="10084"/>
                </a:lnTo>
                <a:lnTo>
                  <a:pt x="14662" y="9743"/>
                </a:lnTo>
                <a:lnTo>
                  <a:pt x="14760" y="9378"/>
                </a:lnTo>
                <a:lnTo>
                  <a:pt x="14857" y="9012"/>
                </a:lnTo>
                <a:lnTo>
                  <a:pt x="14906" y="8647"/>
                </a:lnTo>
                <a:lnTo>
                  <a:pt x="14955" y="8257"/>
                </a:lnTo>
                <a:lnTo>
                  <a:pt x="15003" y="7892"/>
                </a:lnTo>
                <a:lnTo>
                  <a:pt x="15003" y="7502"/>
                </a:lnTo>
                <a:lnTo>
                  <a:pt x="7502" y="7502"/>
                </a:lnTo>
                <a:lnTo>
                  <a:pt x="7502" y="1"/>
                </a:lnTo>
                <a:close/>
              </a:path>
            </a:pathLst>
          </a:custGeom>
          <a:noFill/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394523" y="209550"/>
            <a:ext cx="150281" cy="175332"/>
          </a:xfrm>
          <a:custGeom>
            <a:avLst/>
            <a:gdLst/>
            <a:ahLst/>
            <a:cxnLst/>
            <a:rect l="l" t="t" r="r" b="b"/>
            <a:pathLst>
              <a:path w="5261" h="6138" fill="none" extrusionOk="0">
                <a:moveTo>
                  <a:pt x="0" y="0"/>
                </a:moveTo>
                <a:lnTo>
                  <a:pt x="0" y="0"/>
                </a:lnTo>
                <a:lnTo>
                  <a:pt x="390" y="25"/>
                </a:lnTo>
                <a:lnTo>
                  <a:pt x="780" y="98"/>
                </a:lnTo>
                <a:lnTo>
                  <a:pt x="1169" y="171"/>
                </a:lnTo>
                <a:lnTo>
                  <a:pt x="1559" y="268"/>
                </a:lnTo>
                <a:lnTo>
                  <a:pt x="1924" y="414"/>
                </a:lnTo>
                <a:lnTo>
                  <a:pt x="2314" y="560"/>
                </a:lnTo>
                <a:lnTo>
                  <a:pt x="2655" y="731"/>
                </a:lnTo>
                <a:lnTo>
                  <a:pt x="3020" y="901"/>
                </a:lnTo>
                <a:lnTo>
                  <a:pt x="3020" y="901"/>
                </a:lnTo>
                <a:lnTo>
                  <a:pt x="3337" y="1121"/>
                </a:lnTo>
                <a:lnTo>
                  <a:pt x="3654" y="1340"/>
                </a:lnTo>
                <a:lnTo>
                  <a:pt x="3946" y="1559"/>
                </a:lnTo>
                <a:lnTo>
                  <a:pt x="4238" y="1803"/>
                </a:lnTo>
                <a:lnTo>
                  <a:pt x="4530" y="2070"/>
                </a:lnTo>
                <a:lnTo>
                  <a:pt x="4774" y="2363"/>
                </a:lnTo>
                <a:lnTo>
                  <a:pt x="5017" y="2655"/>
                </a:lnTo>
                <a:lnTo>
                  <a:pt x="5261" y="2972"/>
                </a:lnTo>
                <a:lnTo>
                  <a:pt x="0" y="6138"/>
                </a:lnTo>
                <a:lnTo>
                  <a:pt x="0" y="0"/>
                </a:lnTo>
                <a:close/>
              </a:path>
            </a:pathLst>
          </a:custGeom>
          <a:noFill/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391726" y="306957"/>
            <a:ext cx="214323" cy="110632"/>
          </a:xfrm>
          <a:custGeom>
            <a:avLst/>
            <a:gdLst/>
            <a:ahLst/>
            <a:cxnLst/>
            <a:rect l="l" t="t" r="r" b="b"/>
            <a:pathLst>
              <a:path w="7503" h="3873" fill="none" extrusionOk="0">
                <a:moveTo>
                  <a:pt x="6431" y="0"/>
                </a:moveTo>
                <a:lnTo>
                  <a:pt x="1" y="3872"/>
                </a:lnTo>
                <a:lnTo>
                  <a:pt x="7502" y="3872"/>
                </a:lnTo>
                <a:lnTo>
                  <a:pt x="7502" y="3872"/>
                </a:lnTo>
                <a:lnTo>
                  <a:pt x="7478" y="3337"/>
                </a:lnTo>
                <a:lnTo>
                  <a:pt x="7429" y="2825"/>
                </a:lnTo>
                <a:lnTo>
                  <a:pt x="7332" y="2314"/>
                </a:lnTo>
                <a:lnTo>
                  <a:pt x="7210" y="1827"/>
                </a:lnTo>
                <a:lnTo>
                  <a:pt x="7064" y="1340"/>
                </a:lnTo>
                <a:lnTo>
                  <a:pt x="6893" y="877"/>
                </a:lnTo>
                <a:lnTo>
                  <a:pt x="6674" y="438"/>
                </a:lnTo>
                <a:lnTo>
                  <a:pt x="6431" y="0"/>
                </a:lnTo>
                <a:lnTo>
                  <a:pt x="6431" y="0"/>
                </a:lnTo>
                <a:close/>
              </a:path>
            </a:pathLst>
          </a:custGeom>
          <a:noFill/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4548146" y="1614059"/>
            <a:ext cx="1928467" cy="729096"/>
            <a:chOff x="4441160" y="1428750"/>
            <a:chExt cx="1928467" cy="729096"/>
          </a:xfrm>
        </p:grpSpPr>
        <p:sp>
          <p:nvSpPr>
            <p:cNvPr id="4" name="TextBox 3"/>
            <p:cNvSpPr txBox="1"/>
            <p:nvPr/>
          </p:nvSpPr>
          <p:spPr>
            <a:xfrm>
              <a:off x="4441160" y="1428750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92895" y="1428750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FF00"/>
                  </a:solidFill>
                </a:rPr>
                <a:t>A</a:t>
              </a: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0984" y="143221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FF00"/>
                  </a:solidFill>
                </a:rPr>
                <a:t>C</a:t>
              </a: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4667" y="1449960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FF00"/>
                  </a:solidFill>
                </a:rPr>
                <a:t>A</a:t>
              </a:r>
              <a:endParaRPr lang="en-US" sz="40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33608" y="175912"/>
            <a:ext cx="6501245" cy="1215158"/>
            <a:chOff x="2133600" y="175911"/>
            <a:chExt cx="6501245" cy="1215158"/>
          </a:xfrm>
        </p:grpSpPr>
        <p:sp>
          <p:nvSpPr>
            <p:cNvPr id="2" name="Rectangle 1"/>
            <p:cNvSpPr/>
            <p:nvPr/>
          </p:nvSpPr>
          <p:spPr>
            <a:xfrm>
              <a:off x="2133600" y="175911"/>
              <a:ext cx="17526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2060"/>
                  </a:solidFill>
                </a:rPr>
                <a:t>A. 01000001</a:t>
              </a:r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600" y="192572"/>
              <a:ext cx="25908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2060"/>
                  </a:solidFill>
                </a:rPr>
                <a:t>Dấu cách. 00100000</a:t>
              </a:r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58445" y="209550"/>
              <a:ext cx="16764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B</a:t>
              </a:r>
              <a:r>
                <a:rPr lang="en-US" sz="2000" smtClean="0">
                  <a:solidFill>
                    <a:srgbClr val="002060"/>
                  </a:solidFill>
                </a:rPr>
                <a:t>. 01000010</a:t>
              </a:r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4684" y="857669"/>
              <a:ext cx="17526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2060"/>
                  </a:solidFill>
                </a:rPr>
                <a:t>C</a:t>
              </a:r>
              <a:r>
                <a:rPr lang="en-US" sz="2000" smtClean="0">
                  <a:solidFill>
                    <a:srgbClr val="002060"/>
                  </a:solidFill>
                </a:rPr>
                <a:t>. 01000011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5045" y="2190750"/>
            <a:ext cx="2033155" cy="1162050"/>
            <a:chOff x="2615045" y="2190750"/>
            <a:chExt cx="2033155" cy="1162050"/>
          </a:xfrm>
        </p:grpSpPr>
        <p:sp>
          <p:nvSpPr>
            <p:cNvPr id="6" name="Rectangle 5"/>
            <p:cNvSpPr/>
            <p:nvPr/>
          </p:nvSpPr>
          <p:spPr>
            <a:xfrm>
              <a:off x="2615045" y="2895600"/>
              <a:ext cx="1271155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rgbClr val="002060"/>
                  </a:solidFill>
                </a:rPr>
                <a:t>01000010</a:t>
              </a:r>
              <a:endParaRPr lang="en-US" sz="190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76600" y="2190750"/>
              <a:ext cx="1371600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893128" y="2251365"/>
            <a:ext cx="1310032" cy="1101436"/>
            <a:chOff x="3893128" y="2251364"/>
            <a:chExt cx="1310032" cy="1101436"/>
          </a:xfrm>
        </p:grpSpPr>
        <p:sp>
          <p:nvSpPr>
            <p:cNvPr id="22" name="Rectangle 21"/>
            <p:cNvSpPr/>
            <p:nvPr/>
          </p:nvSpPr>
          <p:spPr>
            <a:xfrm>
              <a:off x="3893128" y="2895600"/>
              <a:ext cx="1310032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2060"/>
                  </a:solidFill>
                </a:rPr>
                <a:t>01000001</a:t>
              </a:r>
              <a:endParaRPr lang="en-US" sz="19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4176368" y="2251364"/>
              <a:ext cx="902101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163505" y="2289036"/>
            <a:ext cx="1313106" cy="1063764"/>
            <a:chOff x="5163505" y="2289036"/>
            <a:chExt cx="1313106" cy="1063764"/>
          </a:xfrm>
        </p:grpSpPr>
        <p:sp>
          <p:nvSpPr>
            <p:cNvPr id="23" name="Rectangle 22"/>
            <p:cNvSpPr/>
            <p:nvPr/>
          </p:nvSpPr>
          <p:spPr>
            <a:xfrm>
              <a:off x="5163505" y="2895600"/>
              <a:ext cx="1313106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2060"/>
                  </a:solidFill>
                </a:rPr>
                <a:t>00100000</a:t>
              </a:r>
              <a:endParaRPr lang="en-US" sz="190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5638800" y="2289036"/>
              <a:ext cx="1554" cy="5797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952824" y="2249632"/>
            <a:ext cx="1798404" cy="1103168"/>
            <a:chOff x="5952824" y="2249632"/>
            <a:chExt cx="1798404" cy="1103168"/>
          </a:xfrm>
        </p:grpSpPr>
        <p:sp>
          <p:nvSpPr>
            <p:cNvPr id="24" name="Rectangle 23"/>
            <p:cNvSpPr/>
            <p:nvPr/>
          </p:nvSpPr>
          <p:spPr>
            <a:xfrm>
              <a:off x="6455829" y="2895600"/>
              <a:ext cx="1295399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2060"/>
                  </a:solidFill>
                </a:rPr>
                <a:t>01000011</a:t>
              </a:r>
              <a:endParaRPr lang="en-US" sz="190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952824" y="2249632"/>
              <a:ext cx="828976" cy="6113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391575" y="2114550"/>
            <a:ext cx="2735106" cy="1238250"/>
            <a:chOff x="6391575" y="2114550"/>
            <a:chExt cx="2735106" cy="1238250"/>
          </a:xfrm>
        </p:grpSpPr>
        <p:sp>
          <p:nvSpPr>
            <p:cNvPr id="25" name="Rectangle 24"/>
            <p:cNvSpPr/>
            <p:nvPr/>
          </p:nvSpPr>
          <p:spPr>
            <a:xfrm>
              <a:off x="7779326" y="2895600"/>
              <a:ext cx="1347355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2060"/>
                  </a:solidFill>
                </a:rPr>
                <a:t>01000001</a:t>
              </a:r>
              <a:endParaRPr lang="en-US" sz="190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391575" y="2114550"/>
              <a:ext cx="1838025" cy="7464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250622" y="3562350"/>
            <a:ext cx="566853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b="1" smtClean="0">
                <a:solidFill>
                  <a:srgbClr val="002060"/>
                </a:solidFill>
              </a:rPr>
              <a:t>Trong máy tính, mỗi kí tự được biểu diễn bằng </a:t>
            </a:r>
          </a:p>
          <a:p>
            <a:pPr algn="ctr">
              <a:lnSpc>
                <a:spcPct val="150000"/>
              </a:lnSpc>
            </a:pPr>
            <a:r>
              <a:rPr lang="en-US" sz="1900" b="1" smtClean="0">
                <a:solidFill>
                  <a:srgbClr val="002060"/>
                </a:solidFill>
              </a:rPr>
              <a:t>một dãy bit tương ứng xác định.</a:t>
            </a:r>
            <a:endParaRPr lang="en-US" sz="19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377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1868372"/>
            <a:ext cx="144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? Từ bảng dãy bit đã cho hãy xếp các dãy bit thành từ HUONG</a:t>
            </a:r>
            <a:r>
              <a:rPr lang="en-US" sz="1800" smtClean="0"/>
              <a:t>”</a:t>
            </a:r>
            <a:endParaRPr lang="en-US" sz="1800"/>
          </a:p>
        </p:txBody>
      </p:sp>
      <p:sp>
        <p:nvSpPr>
          <p:cNvPr id="9" name="Curved Right Arrow 8"/>
          <p:cNvSpPr/>
          <p:nvPr/>
        </p:nvSpPr>
        <p:spPr>
          <a:xfrm>
            <a:off x="152408" y="4400550"/>
            <a:ext cx="536863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5471" y="4552950"/>
            <a:ext cx="7159337" cy="381000"/>
            <a:chOff x="1066800" y="4400550"/>
            <a:chExt cx="6021103" cy="381000"/>
          </a:xfrm>
        </p:grpSpPr>
        <p:sp>
          <p:nvSpPr>
            <p:cNvPr id="10" name="Flowchart: Process 9"/>
            <p:cNvSpPr/>
            <p:nvPr/>
          </p:nvSpPr>
          <p:spPr>
            <a:xfrm>
              <a:off x="1066800" y="4400550"/>
              <a:ext cx="1143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002060"/>
                  </a:solidFill>
                </a:rPr>
                <a:t>01001000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2279071" y="4400550"/>
              <a:ext cx="1143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002060"/>
                  </a:solidFill>
                </a:rPr>
                <a:t>01010101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3512126" y="4400550"/>
              <a:ext cx="1143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002060"/>
                  </a:solidFill>
                </a:rPr>
                <a:t>01001111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724400" y="4400550"/>
              <a:ext cx="1143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002060"/>
                  </a:solidFill>
                </a:rPr>
                <a:t>01001110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5944903" y="4400550"/>
              <a:ext cx="1143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002060"/>
                  </a:solidFill>
                </a:rPr>
                <a:t>01000111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71804"/>
            <a:ext cx="590586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rame 28"/>
          <p:cNvSpPr/>
          <p:nvPr/>
        </p:nvSpPr>
        <p:spPr>
          <a:xfrm>
            <a:off x="684371" y="2062529"/>
            <a:ext cx="798369" cy="304800"/>
          </a:xfrm>
          <a:prstGeom prst="fram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677548" y="3801713"/>
            <a:ext cx="798369" cy="304800"/>
          </a:xfrm>
          <a:prstGeom prst="fram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84009" y="1794363"/>
            <a:ext cx="798369" cy="304800"/>
          </a:xfrm>
          <a:prstGeom prst="fram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2123248" y="1329104"/>
            <a:ext cx="798369" cy="304800"/>
          </a:xfrm>
          <a:prstGeom prst="fram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81808" y="3532082"/>
            <a:ext cx="798369" cy="304800"/>
          </a:xfrm>
          <a:prstGeom prst="fram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9" grpId="0" animBg="1"/>
      <p:bldP spid="19" grpId="0" animBg="1"/>
      <p:bldP spid="21" grpId="0" animBg="1"/>
      <p:bldP spid="20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2.2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5|2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9.6|11.9|4.6|4.5|3.6|3.7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5|5.3|3.1|4.2|3.3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.8|29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1047</Words>
  <Application>Microsoft Office PowerPoint</Application>
  <PresentationFormat>On-screen Show (16:9)</PresentationFormat>
  <Paragraphs>139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Century Schoolbook</vt:lpstr>
      <vt:lpstr>Calibri</vt:lpstr>
      <vt:lpstr>VNI-Fato</vt:lpstr>
      <vt:lpstr>Montserrat</vt:lpstr>
      <vt:lpstr>Times New Roman</vt:lpstr>
      <vt:lpstr>Wingdings 2</vt:lpstr>
      <vt:lpstr>Wingdings</vt:lpstr>
      <vt:lpstr>Karla</vt:lpstr>
      <vt:lpstr>Arviragus template</vt:lpstr>
      <vt:lpstr>Oriel</vt:lpstr>
      <vt:lpstr>Office Theme</vt:lpstr>
      <vt:lpstr>PowerPoint Presentation</vt:lpstr>
      <vt:lpstr>PowerPoint Presentation</vt:lpstr>
      <vt:lpstr>1. Khái niệm bit</vt:lpstr>
      <vt:lpstr>PowerPoint Presentation</vt:lpstr>
      <vt:lpstr>PowerPoint Presentation</vt:lpstr>
      <vt:lpstr>PowerPoint Presentation</vt:lpstr>
      <vt:lpstr>2. Biểu diễn chữ cái và văn bản trong máy tính</vt:lpstr>
      <vt:lpstr>Ví dụ</vt:lpstr>
      <vt:lpstr>PowerPoint Presentation</vt:lpstr>
      <vt:lpstr>2. Biểu diễn chữ cái và văn bản trong máy tính</vt:lpstr>
      <vt:lpstr>Quan sát hình ảnh và cho biết, văn bản chứa những gì?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Tổng kết kiến thức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nay!</dc:title>
  <dc:creator>Hoai Ham Hap</dc:creator>
  <cp:lastModifiedBy>PC</cp:lastModifiedBy>
  <cp:revision>125</cp:revision>
  <dcterms:modified xsi:type="dcterms:W3CDTF">2021-09-27T02:57:33Z</dcterms:modified>
</cp:coreProperties>
</file>